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113" d="100"/>
          <a:sy n="113" d="100"/>
        </p:scale>
        <p:origin x="510" y="10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43</c:v>
                </c:pt>
                <c:pt idx="1">
                  <c:v>45</c:v>
                </c:pt>
                <c:pt idx="2">
                  <c:v>46</c:v>
                </c:pt>
                <c:pt idx="3">
                  <c:v>49</c:v>
                </c:pt>
                <c:pt idx="4">
                  <c:v>41</c:v>
                </c:pt>
                <c:pt idx="5">
                  <c:v>49</c:v>
                </c:pt>
                <c:pt idx="6">
                  <c:v>50</c:v>
                </c:pt>
                <c:pt idx="7">
                  <c:v>41</c:v>
                </c:pt>
                <c:pt idx="8">
                  <c:v>46</c:v>
                </c:pt>
                <c:pt idx="9">
                  <c:v>43</c:v>
                </c:pt>
                <c:pt idx="10">
                  <c:v>44</c:v>
                </c:pt>
                <c:pt idx="11">
                  <c:v>48</c:v>
                </c:pt>
                <c:pt idx="12">
                  <c:v>42</c:v>
                </c:pt>
                <c:pt idx="13">
                  <c:v>47</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26</c:v>
                </c:pt>
                <c:pt idx="1">
                  <c:v>35</c:v>
                </c:pt>
                <c:pt idx="2">
                  <c:v>27</c:v>
                </c:pt>
                <c:pt idx="3">
                  <c:v>29</c:v>
                </c:pt>
                <c:pt idx="4">
                  <c:v>28</c:v>
                </c:pt>
                <c:pt idx="5">
                  <c:v>32</c:v>
                </c:pt>
                <c:pt idx="6">
                  <c:v>29</c:v>
                </c:pt>
                <c:pt idx="7">
                  <c:v>29</c:v>
                </c:pt>
                <c:pt idx="8">
                  <c:v>31</c:v>
                </c:pt>
                <c:pt idx="9">
                  <c:v>33</c:v>
                </c:pt>
                <c:pt idx="10">
                  <c:v>29</c:v>
                </c:pt>
                <c:pt idx="11">
                  <c:v>28</c:v>
                </c:pt>
                <c:pt idx="12">
                  <c:v>25</c:v>
                </c:pt>
                <c:pt idx="13">
                  <c:v>34</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44</c:v>
                </c:pt>
                <c:pt idx="1">
                  <c:v>49</c:v>
                </c:pt>
                <c:pt idx="2">
                  <c:v>42</c:v>
                </c:pt>
                <c:pt idx="3">
                  <c:v>45</c:v>
                </c:pt>
                <c:pt idx="4">
                  <c:v>44</c:v>
                </c:pt>
                <c:pt idx="5">
                  <c:v>50</c:v>
                </c:pt>
                <c:pt idx="6">
                  <c:v>42</c:v>
                </c:pt>
                <c:pt idx="7">
                  <c:v>45</c:v>
                </c:pt>
                <c:pt idx="8">
                  <c:v>43</c:v>
                </c:pt>
                <c:pt idx="9">
                  <c:v>45</c:v>
                </c:pt>
                <c:pt idx="10">
                  <c:v>50</c:v>
                </c:pt>
                <c:pt idx="11">
                  <c:v>46</c:v>
                </c:pt>
                <c:pt idx="12">
                  <c:v>44</c:v>
                </c:pt>
                <c:pt idx="13">
                  <c:v>46</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28</c:v>
                </c:pt>
                <c:pt idx="1">
                  <c:v>25</c:v>
                </c:pt>
                <c:pt idx="2">
                  <c:v>35</c:v>
                </c:pt>
                <c:pt idx="3">
                  <c:v>27</c:v>
                </c:pt>
                <c:pt idx="4">
                  <c:v>25</c:v>
                </c:pt>
                <c:pt idx="5">
                  <c:v>35</c:v>
                </c:pt>
                <c:pt idx="6">
                  <c:v>32</c:v>
                </c:pt>
                <c:pt idx="7">
                  <c:v>30</c:v>
                </c:pt>
                <c:pt idx="8">
                  <c:v>30</c:v>
                </c:pt>
                <c:pt idx="9">
                  <c:v>31</c:v>
                </c:pt>
                <c:pt idx="10">
                  <c:v>33</c:v>
                </c:pt>
                <c:pt idx="11">
                  <c:v>28</c:v>
                </c:pt>
                <c:pt idx="12">
                  <c:v>29</c:v>
                </c:pt>
                <c:pt idx="13">
                  <c:v>30</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49</c:v>
                </c:pt>
                <c:pt idx="1">
                  <c:v>46</c:v>
                </c:pt>
                <c:pt idx="2">
                  <c:v>48</c:v>
                </c:pt>
                <c:pt idx="3">
                  <c:v>48</c:v>
                </c:pt>
                <c:pt idx="4">
                  <c:v>40</c:v>
                </c:pt>
                <c:pt idx="5">
                  <c:v>44</c:v>
                </c:pt>
                <c:pt idx="6">
                  <c:v>43</c:v>
                </c:pt>
                <c:pt idx="7">
                  <c:v>41</c:v>
                </c:pt>
                <c:pt idx="8">
                  <c:v>45</c:v>
                </c:pt>
                <c:pt idx="9">
                  <c:v>44</c:v>
                </c:pt>
                <c:pt idx="10">
                  <c:v>50</c:v>
                </c:pt>
                <c:pt idx="11">
                  <c:v>41</c:v>
                </c:pt>
                <c:pt idx="12">
                  <c:v>49</c:v>
                </c:pt>
                <c:pt idx="13">
                  <c:v>50</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27</c:v>
                </c:pt>
                <c:pt idx="1">
                  <c:v>29</c:v>
                </c:pt>
                <c:pt idx="2">
                  <c:v>34</c:v>
                </c:pt>
                <c:pt idx="3">
                  <c:v>29</c:v>
                </c:pt>
                <c:pt idx="4">
                  <c:v>25</c:v>
                </c:pt>
                <c:pt idx="5">
                  <c:v>25</c:v>
                </c:pt>
                <c:pt idx="6">
                  <c:v>26</c:v>
                </c:pt>
                <c:pt idx="7">
                  <c:v>30</c:v>
                </c:pt>
                <c:pt idx="8">
                  <c:v>28</c:v>
                </c:pt>
                <c:pt idx="9">
                  <c:v>33</c:v>
                </c:pt>
                <c:pt idx="10">
                  <c:v>35</c:v>
                </c:pt>
                <c:pt idx="11">
                  <c:v>32</c:v>
                </c:pt>
                <c:pt idx="12">
                  <c:v>31</c:v>
                </c:pt>
                <c:pt idx="13">
                  <c:v>30</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Natural Language Processing (Speech Recognition, Text Analytics)
By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 Studies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Consumer Studies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valued at USD 12 Million in 2024, and is expected to reach USD 122 Million by 2032. The market shows a steady CAGR of 12% from 2025 to 2032. The Global Toy Market is driven by various factors such as innovation in product design, rising urban population and increased consumer spending. Technological advancements, such as interactive digital gaming, and a growing preference for educational and STEM-based toys are major trends observed. Key players in the market include LEGO Group, Mattel, Hasbro, and Bandai Namco. They are investing in R&amp;D to cater to changing consumer preferences. The future outlook shows a growing market with potential opportunities owing to the integration of AI and IoT in toys. Also, a continuous focus on sustainable and eco-friendly toys will prove crucial.
</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Emerging Digitalization and Online Sales: The global toy market has been witnessing significant growth owing to the digitalization wave, which has transformed traditional toys to smart interactive toys, enhancing user experience. Specifically, the advent of Augmented Reality (AR) in toys and games has made consumer interaction much more stimulating and appealing, driving the toy sales. With the increase in internet penetration worldwide, online sales channels offer a broader platform for manufacturers to cover geographies, which was previously a constraint in the traditional distribution channel. This ease of accessibility to a wider range of audience is a significant market enabler.
Educational and Eco-friendly Toys: Globally, there is an increasing awareness about the importance of early childhood education and development. This has led to a surge in demand for educational and developmental toys, which incorporate learning while playing, enhancing cognitive skills among kids. Furthermore, consumers are growing more environment-conscious than ever before, which is escalating the demand for eco-friendly toys. This market trend toward sustainability is encouraging manufacturers to produce toys made from natural, recycled, or repurposed materials. To this end, the rise of educational and eco-friendly toys is a key enabler in the global toys market.</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122 MILLION USD</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802334"/>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509457801"/>
              </p:ext>
            </p:extLst>
          </p:nvPr>
        </p:nvGraphicFramePr>
        <p:xfrm>
          <a:off x="333828" y="914401"/>
          <a:ext cx="11494377" cy="3397624"/>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91324">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906300">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 has seen a surge in the demand for educational toys and games. Parents and educators are increasingly recognizing the importance of learning through play, leading to a higher demand for toys that promote cognitive, social, and physical development in children. For instance, STEM-focused toys, which help children to improve their skills in Science, Technology, Engineering, and Mathematics, have become highly popular.
The integration of digital technology within educational toys is another key factor contributing to the demand. Companies like LeapFrog and Fisher-Price have developed a range of 'smart' toys that interact with children to teach them basic literacy and numeracy skills, while also promoting creative thinking and problem-solving. These high-tech toys are often linked to apps and other digital platforms, further enhancing the learning experience.
Furthermore, the trend towards mindful play is also propelling the demand for educational toys. Mindful play involves toys and games that encourage mindfulness and relaxation, teaching children important emotional skills. For this reason, toy manufacturers are increasingly diversifying their offerings to include educational toys that also promote wellbeing, character building and resilience among children.</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312025"/>
            <a:ext cx="11522439" cy="20987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Rising Demand for Educational Toys and Games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272533947"/>
              </p:ext>
            </p:extLst>
          </p:nvPr>
        </p:nvGraphicFramePr>
        <p:xfrm>
          <a:off x="311603" y="914952"/>
          <a:ext cx="11494377" cy="3630153"/>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614349">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15804">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 has been experiencing significant growth due to increasing demand for innovative and educational toys. However, high initial investments and setup costs are posing major hurdles to this growth. These costs incorporate various factors such as design, production, and marketing of toys, which can be daunting particularly for new entrants in the market. High setup costs also limit the ability of manufacturers to experiment with new and innovative toys, affecting the broader range of products in the market.
The highly fragmented nature of the toy market also makes it difficult for smaller manufacturers to compete. The initial costs for starting a production facility are substantial, with further costs incurred in ensuring products are compliant with safety standards across different regions. Additionally, the requirement of skilled labor and specialized equipment contributes significantly to the initial costs. This is creating a barrier to entry and hindering broad-based growth, thereby restricting the otherwise promising potential of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4545106"/>
            <a:ext cx="11494377" cy="1885511"/>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Cupertino, California, 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147000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Worldwide</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1976</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Cupertino, California, 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147000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https://www.apple.com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an American multinational technology company headquartered in Cupertino, California. It's one of the Big Tech technology companies, alongside Amazon, Google, Microsoft, and Facebook. The company was founded in 1976 by Steve Jobs, Steve Wozniak, and Ronald Wayne. Apple's main products include the iPhone smartphone, iPad tablet, Mac personal computer, iPod portable media player, and the Apple Watch smartwatch. Apple's software includes iOS, iPadOS, macOS, watchOS, and tvOS. Apple is known worldwide for its innovative design and seamless user experience. As of 2021, Apple dominates as one of the largest technology companies by revenue and has over 147,000 employees.</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iPhone</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6.2.2. Text Analytics</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297180">
                <a:tc>
                  <a:txBody>
                    <a:bodyPr/>
                    <a:lstStyle/>
                    <a:p>
                      <a:pPr>
                        <a:defRPr sz="1100" b="1">
                          <a:solidFill>
                            <a:srgbClr val="7030A0"/>
                          </a:solidFill>
                          <a:latin typeface="Pooppins"/>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Pooppins"/>
                        </a:defRPr>
                      </a:pPr>
                      <a:r>
                        <a:t>          7.1. Healthcare</a:t>
                      </a:r>
                    </a:p>
                  </a:txBody>
                  <a:tcPr>
                    <a:noFill/>
                    <a:lnL>
                      <a:noFill/>
                    </a:lnL>
                    <a:lnR>
                      <a:noFill/>
                    </a:lnR>
                    <a:lnT>
                      <a:noFill/>
                    </a:lnT>
                    <a:lnB>
                      <a:noFill/>
                    </a:lnB>
                  </a:tcPr>
                </a:tc>
                <a:tc>
                  <a:txBody>
                    <a:bodyPr/>
                    <a:lstStyle/>
                    <a:p>
                      <a:pPr>
                        <a:defRPr sz="1100" b="0">
                          <a:solidFill>
                            <a:srgbClr val="000000"/>
                          </a:solidFill>
                          <a:latin typeface="Pooppins"/>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Finance</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r h="297180">
                <a:tc>
                  <a:txBody>
                    <a:bodyPr/>
                    <a:lstStyle/>
                    <a:p>
                      <a:pPr>
                        <a:defRPr sz="1100" b="0">
                          <a:solidFill>
                            <a:srgbClr val="000000"/>
                          </a:solidFill>
                          <a:latin typeface="Pooppins"/>
                        </a:defRPr>
                      </a:pPr>
                      <a:r>
                        <a:t>          7.3. Automotive</a:t>
                      </a:r>
                    </a:p>
                  </a:txBody>
                  <a:tcPr>
                    <a:noFill/>
                    <a:lnL>
                      <a:noFill/>
                    </a:lnL>
                    <a:lnR>
                      <a:noFill/>
                    </a:lnR>
                    <a:lnT>
                      <a:noFill/>
                    </a:lnT>
                    <a:lnB>
                      <a:noFill/>
                    </a:lnB>
                  </a:tcPr>
                </a:tc>
                <a:tc>
                  <a:txBody>
                    <a:bodyPr/>
                    <a:lstStyle/>
                    <a:p>
                      <a:pPr>
                        <a:defRPr sz="1100" b="0">
                          <a:solidFill>
                            <a:srgbClr val="000000"/>
                          </a:solidFill>
                          <a:latin typeface="Pooppins"/>
                        </a:defRPr>
                      </a:pPr>
                      <a:r>
                        <a:t>                    8.4.2. Mexico</a:t>
                      </a:r>
                    </a:p>
                  </a:txBody>
                  <a:tcPr>
                    <a:noFill/>
                    <a:lnL>
                      <a:noFill/>
                    </a:lnL>
                    <a:lnR>
                      <a:noFill/>
                    </a:lnR>
                    <a:lnT>
                      <a:noFill/>
                    </a:lnT>
                    <a:lnB>
                      <a:noFill/>
                    </a:lnB>
                  </a:tcPr>
                </a:tc>
              </a:tr>
              <a:tr h="297180">
                <a:tc>
                  <a:txBody>
                    <a:bodyPr/>
                    <a:lstStyle/>
                    <a:p>
                      <a:pPr>
                        <a:defRPr sz="1100" b="1">
                          <a:solidFill>
                            <a:srgbClr val="7030A0"/>
                          </a:solidFill>
                          <a:latin typeface="Pooppins"/>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Po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8.1.1. US</a:t>
                      </a:r>
                    </a:p>
                  </a:txBody>
                  <a:tcPr>
                    <a:noFill/>
                    <a:lnL>
                      <a:noFill/>
                    </a:lnL>
                    <a:lnR>
                      <a:noFill/>
                    </a:lnR>
                    <a:lnT>
                      <a:noFill/>
                    </a:lnT>
                    <a:lnB>
                      <a:noFill/>
                    </a:lnB>
                  </a:tcPr>
                </a:tc>
                <a:tc>
                  <a:txBody>
                    <a:bodyPr/>
                    <a:lstStyle/>
                    <a:p>
                      <a:pPr>
                        <a:defRPr sz="1100" b="0">
                          <a:solidFill>
                            <a:srgbClr val="000000"/>
                          </a:solidFill>
                          <a:latin typeface="Pooppins"/>
                        </a:defRPr>
                      </a:pPr>
                      <a:r>
                        <a:t>                    8.5.1. GCC Countries</a:t>
                      </a:r>
                    </a:p>
                  </a:txBody>
                  <a:tcPr>
                    <a:noFill/>
                    <a:lnL>
                      <a:noFill/>
                    </a:lnL>
                    <a:lnR>
                      <a:noFill/>
                    </a:lnR>
                    <a:lnT>
                      <a:noFill/>
                    </a:lnT>
                    <a:lnB>
                      <a:noFill/>
                    </a:lnB>
                  </a:tcPr>
                </a:tc>
              </a:tr>
              <a:tr h="297180">
                <a:tc>
                  <a:txBody>
                    <a:bodyPr/>
                    <a:lstStyle/>
                    <a:p>
                      <a:pPr>
                        <a:defRPr sz="1100" b="0">
                          <a:solidFill>
                            <a:srgbClr val="000000"/>
                          </a:solidFill>
                          <a:latin typeface="Pooppins"/>
                        </a:defRPr>
                      </a:pPr>
                      <a:r>
                        <a:t>                    8.1.2. Canada</a:t>
                      </a:r>
                    </a:p>
                  </a:txBody>
                  <a:tcPr>
                    <a:noFill/>
                    <a:lnL>
                      <a:noFill/>
                    </a:lnL>
                    <a:lnR>
                      <a:noFill/>
                    </a:lnR>
                    <a:lnT>
                      <a:noFill/>
                    </a:lnT>
                    <a:lnB>
                      <a:noFill/>
                    </a:lnB>
                  </a:tcPr>
                </a:tc>
                <a:tc>
                  <a:txBody>
                    <a:bodyPr/>
                    <a:lstStyle/>
                    <a:p>
                      <a:pPr>
                        <a:defRPr sz="1100" b="0">
                          <a:solidFill>
                            <a:srgbClr val="000000"/>
                          </a:solidFill>
                          <a:latin typeface="Pooppins"/>
                        </a:defRPr>
                      </a:pPr>
                      <a:r>
                        <a:t>                    8.5.2. South Africa</a:t>
                      </a:r>
                    </a:p>
                  </a:txBody>
                  <a:tcPr>
                    <a:noFill/>
                    <a:lnL>
                      <a:noFill/>
                    </a:lnL>
                    <a:lnR>
                      <a:noFill/>
                    </a:lnR>
                    <a:lnT>
                      <a:noFill/>
                    </a:lnT>
                    <a:lnB>
                      <a:noFill/>
                    </a:lnB>
                  </a:tcPr>
                </a:tc>
              </a:tr>
              <a:tr h="297180">
                <a:tc>
                  <a:txBody>
                    <a:bodyPr/>
                    <a:lstStyle/>
                    <a:p>
                      <a:pPr>
                        <a:defRPr sz="1100" b="0">
                          <a:solidFill>
                            <a:srgbClr val="000000"/>
                          </a:solidFill>
                          <a:latin typeface="Po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Pooppins"/>
                        </a:defRPr>
                      </a:pPr>
                      <a:r>
                        <a:t>                    8.2.1. UK</a:t>
                      </a:r>
                    </a:p>
                  </a:txBody>
                  <a:tcPr>
                    <a:noFill/>
                    <a:lnL>
                      <a:noFill/>
                    </a:lnL>
                    <a:lnR>
                      <a:noFill/>
                    </a:lnR>
                    <a:lnT>
                      <a:noFill/>
                    </a:lnT>
                    <a:lnB>
                      <a:noFill/>
                    </a:lnB>
                  </a:tcPr>
                </a:tc>
                <a:tc>
                  <a:txBody>
                    <a:bodyPr/>
                    <a:lstStyle/>
                    <a:p>
                      <a:pPr>
                        <a:defRPr sz="1100" b="1">
                          <a:solidFill>
                            <a:srgbClr val="7030A0"/>
                          </a:solidFill>
                          <a:latin typeface="Pooppins"/>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Pooppins"/>
                        </a:defRPr>
                      </a:pPr>
                      <a:r>
                        <a:t>                    8.2.2. Germany</a:t>
                      </a:r>
                    </a:p>
                  </a:txBody>
                  <a:tcPr>
                    <a:noFill/>
                    <a:lnL>
                      <a:noFill/>
                    </a:lnL>
                    <a:lnR>
                      <a:noFill/>
                    </a:lnR>
                    <a:lnT>
                      <a:noFill/>
                    </a:lnT>
                    <a:lnB>
                      <a:noFill/>
                    </a:lnB>
                  </a:tcPr>
                </a:tc>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Pooppins"/>
                        </a:defRPr>
                      </a:pPr>
                      <a:r>
                        <a:t>                    8.2.3. Spain</a:t>
                      </a:r>
                    </a:p>
                  </a:txBody>
                  <a:tcPr>
                    <a:noFill/>
                    <a:lnL>
                      <a:noFill/>
                    </a:lnL>
                    <a:lnR>
                      <a:noFill/>
                    </a:lnR>
                    <a:lnT>
                      <a:noFill/>
                    </a:lnT>
                    <a:lnB>
                      <a:noFill/>
                    </a:lnB>
                  </a:tcPr>
                </a:tc>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Pooppins"/>
                        </a:defRPr>
                      </a:pPr>
                      <a:r>
                        <a:t>                    8.2.4. France</a:t>
                      </a:r>
                    </a:p>
                  </a:txBody>
                  <a:tcPr>
                    <a:noFill/>
                    <a:lnL>
                      <a:noFill/>
                    </a:lnL>
                    <a:lnR>
                      <a:noFill/>
                    </a:lnR>
                    <a:lnT>
                      <a:noFill/>
                    </a:lnT>
                    <a:lnB>
                      <a:noFill/>
                    </a:lnB>
                  </a:tcPr>
                </a:tc>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Pooppins"/>
                        </a:defRPr>
                      </a:pPr>
                      <a:r>
                        <a:t>                    8.2.5. Italy</a:t>
                      </a:r>
                    </a:p>
                  </a:txBody>
                  <a:tcPr>
                    <a:noFill/>
                    <a:lnL>
                      <a:noFill/>
                    </a:lnL>
                    <a:lnR>
                      <a:noFill/>
                    </a:lnR>
                    <a:lnT>
                      <a:noFill/>
                    </a:lnT>
                    <a:lnB>
                      <a:noFill/>
                    </a:lnB>
                  </a:tcPr>
                </a:tc>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Pooppins"/>
                        </a:defRPr>
                      </a:pPr>
                      <a:r>
                        <a:t>                    8.2.6. Rest of Europe</a:t>
                      </a:r>
                    </a:p>
                  </a:txBody>
                  <a:tcPr>
                    <a:noFill/>
                    <a:lnL>
                      <a:noFill/>
                    </a:lnL>
                    <a:lnR>
                      <a:noFill/>
                    </a:lnR>
                    <a:lnT>
                      <a:noFill/>
                    </a:lnT>
                    <a:lnB>
                      <a:noFill/>
                    </a:lnB>
                  </a:tcPr>
                </a:tc>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Pooppins"/>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Pooppins"/>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Pooppins"/>
                        </a:defRPr>
                      </a:pPr>
                      <a:r>
                        <a:t>                    8.3.1. China</a:t>
                      </a:r>
                    </a:p>
                  </a:txBody>
                  <a:tcPr>
                    <a:noFill/>
                    <a:lnL>
                      <a:noFill/>
                    </a:lnL>
                    <a:lnR>
                      <a:noFill/>
                    </a:lnR>
                    <a:lnT>
                      <a:noFill/>
                    </a:lnT>
                    <a:lnB>
                      <a:noFill/>
                    </a:lnB>
                  </a:tcPr>
                </a:tc>
                <a:tc>
                  <a:txBody>
                    <a:bodyPr/>
                    <a:lstStyle/>
                    <a:p>
                      <a:pPr>
                        <a:defRPr sz="1100" b="0">
                          <a:solidFill>
                            <a:srgbClr val="000000"/>
                          </a:solidFill>
                          <a:latin typeface="Pooppins"/>
                        </a:defRPr>
                      </a:pPr>
                      <a:r>
                        <a:t>          10.1. Apple Inc.</a:t>
                      </a:r>
                    </a:p>
                  </a:txBody>
                  <a:tcPr>
                    <a:noFill/>
                    <a:lnL>
                      <a:noFill/>
                    </a:lnL>
                    <a:lnR>
                      <a:noFill/>
                    </a:lnR>
                    <a:lnT>
                      <a:noFill/>
                    </a:lnT>
                    <a:lnB>
                      <a:noFill/>
                    </a:lnB>
                  </a:tcPr>
                </a:tc>
              </a:tr>
              <a:tr h="297180">
                <a:tc>
                  <a:txBody>
                    <a:bodyPr/>
                    <a:lstStyle/>
                    <a:p>
                      <a:pPr>
                        <a:defRPr sz="1100" b="0">
                          <a:solidFill>
                            <a:srgbClr val="000000"/>
                          </a:solidFill>
                          <a:latin typeface="Pooppins"/>
                        </a:defRPr>
                      </a:pPr>
                      <a:r>
                        <a:t>                    8.3.2. India</a:t>
                      </a:r>
                    </a:p>
                  </a:txBody>
                  <a:tcPr>
                    <a:noFill/>
                    <a:lnL>
                      <a:noFill/>
                    </a:lnL>
                    <a:lnR>
                      <a:noFill/>
                    </a:lnR>
                    <a:lnT>
                      <a:noFill/>
                    </a:lnT>
                    <a:lnB>
                      <a:noFill/>
                    </a:lnB>
                  </a:tcPr>
                </a:tc>
                <a:tc>
                  <a:txBody>
                    <a:bodyPr/>
                    <a:lstStyle/>
                    <a:p>
                      <a:pPr>
                        <a:defRPr sz="1100" b="0">
                          <a:solidFill>
                            <a:srgbClr val="000000"/>
                          </a:solidFill>
                          <a:latin typeface="Pooppins"/>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Pooppins"/>
                        </a:defRPr>
                      </a:pPr>
                      <a:r>
                        <a:t>                    8.3.3. Japan</a:t>
                      </a:r>
                    </a:p>
                  </a:txBody>
                  <a:tcPr>
                    <a:noFill/>
                    <a:lnL>
                      <a:noFill/>
                    </a:lnL>
                    <a:lnR>
                      <a:noFill/>
                    </a:lnR>
                    <a:lnT>
                      <a:noFill/>
                    </a:lnT>
                    <a:lnB>
                      <a:noFill/>
                    </a:lnB>
                  </a:tcPr>
                </a:tc>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10.1.4. Key Developments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13688</TotalTime>
  <Words>2444</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88</cp:revision>
  <dcterms:created xsi:type="dcterms:W3CDTF">2024-08-12T13:13:25Z</dcterms:created>
  <dcterms:modified xsi:type="dcterms:W3CDTF">2025-09-15T20:02:00Z</dcterms:modified>
</cp:coreProperties>
</file>